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8" r:id="rId5"/>
    <p:sldId id="268" r:id="rId6"/>
    <p:sldId id="259" r:id="rId7"/>
    <p:sldId id="260" r:id="rId8"/>
    <p:sldId id="261" r:id="rId9"/>
    <p:sldId id="263" r:id="rId10"/>
    <p:sldId id="264" r:id="rId11"/>
    <p:sldId id="266" r:id="rId12"/>
    <p:sldId id="265" r:id="rId13"/>
    <p:sldId id="26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25" autoAdjust="0"/>
  </p:normalViewPr>
  <p:slideViewPr>
    <p:cSldViewPr>
      <p:cViewPr varScale="1">
        <p:scale>
          <a:sx n="44" d="100"/>
          <a:sy n="44" d="100"/>
        </p:scale>
        <p:origin x="-8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519FD-CE72-43DA-ADF7-7A19E9FB9989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94C2E-59FD-48BD-B80B-E4955FD8CD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865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94C2E-59FD-48BD-B80B-E4955FD8CDA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938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136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464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136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60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56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928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267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21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732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20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734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5A012-8509-42F2-A57F-AE97328AD6F1}" type="datetimeFigureOut">
              <a:rPr lang="de-DE" smtClean="0"/>
              <a:t>26.10.2022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C060E-D942-4E7C-95F9-EE822307C2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66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 smtClean="0"/>
              <a:t>34. Int.Kongress(IHG),2022/Zadar/Kroatien.)  ---blatt: 01</a:t>
            </a:r>
            <a:endParaRPr lang="de-DE" sz="180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de-DE" sz="1900" smtClean="0"/>
              <a:t>34. Internationale </a:t>
            </a:r>
            <a:r>
              <a:rPr lang="de-DE" sz="1900" err="1" smtClean="0"/>
              <a:t>Kongress</a:t>
            </a:r>
            <a:r>
              <a:rPr lang="de-DE" sz="1900" smtClean="0"/>
              <a:t> der Internationalen Hegel-Gesellschaft an der Universität </a:t>
            </a:r>
            <a:r>
              <a:rPr lang="de-DE" sz="1900" err="1" smtClean="0"/>
              <a:t>Zadar</a:t>
            </a:r>
            <a:r>
              <a:rPr lang="de-DE" sz="1900" smtClean="0"/>
              <a:t>/Kroatien. (5.-</a:t>
            </a:r>
            <a:r>
              <a:rPr lang="de-DE" sz="1900" err="1" smtClean="0"/>
              <a:t>8.September</a:t>
            </a:r>
            <a:r>
              <a:rPr lang="de-DE" sz="1900" smtClean="0"/>
              <a:t> 2022)</a:t>
            </a:r>
          </a:p>
          <a:p>
            <a:pPr algn="ctr"/>
            <a:r>
              <a:rPr lang="de-DE" sz="1900" smtClean="0"/>
              <a:t>Geist der Kunst und Kultur</a:t>
            </a:r>
          </a:p>
          <a:p>
            <a:pPr algn="ctr"/>
            <a:r>
              <a:rPr lang="de-DE" sz="1400" smtClean="0"/>
              <a:t>Vortrag/Sektion: </a:t>
            </a:r>
          </a:p>
          <a:p>
            <a:endParaRPr lang="de-DE" smtClean="0"/>
          </a:p>
          <a:p>
            <a:pPr algn="ctr"/>
            <a:r>
              <a:rPr lang="de-DE" sz="1900" b="1" smtClean="0"/>
              <a:t>Dr.Ulrich Richter (Münster)</a:t>
            </a:r>
          </a:p>
          <a:p>
            <a:endParaRPr lang="de-DE" sz="1900" b="1" smtClean="0"/>
          </a:p>
          <a:p>
            <a:pPr algn="ctr"/>
            <a:r>
              <a:rPr lang="de-DE" sz="1900" b="1" err="1" smtClean="0"/>
              <a:t>Hegel's</a:t>
            </a:r>
            <a:r>
              <a:rPr lang="de-DE" sz="1900" b="1" smtClean="0"/>
              <a:t> geist - das ist </a:t>
            </a:r>
            <a:r>
              <a:rPr lang="de-DE" sz="1900" b="1" err="1" smtClean="0"/>
              <a:t>freiheit</a:t>
            </a:r>
            <a:r>
              <a:rPr lang="de-DE" sz="1900" b="1" smtClean="0"/>
              <a:t>.</a:t>
            </a:r>
          </a:p>
          <a:p>
            <a:pPr algn="ctr"/>
            <a:r>
              <a:rPr lang="de-DE" sz="1200" b="1" smtClean="0"/>
              <a:t>Das </a:t>
            </a:r>
            <a:r>
              <a:rPr lang="de-DE" sz="1200" b="1" err="1" smtClean="0"/>
              <a:t>bild</a:t>
            </a:r>
            <a:r>
              <a:rPr lang="de-DE" sz="1200" b="1" smtClean="0"/>
              <a:t> vom </a:t>
            </a:r>
            <a:r>
              <a:rPr lang="de-DE" sz="1200" b="1" err="1" smtClean="0"/>
              <a:t>progress</a:t>
            </a:r>
            <a:r>
              <a:rPr lang="de-DE" sz="1200" b="1" smtClean="0"/>
              <a:t> der </a:t>
            </a:r>
            <a:r>
              <a:rPr lang="de-DE" sz="1200" b="1" err="1" smtClean="0"/>
              <a:t>freiheit</a:t>
            </a:r>
            <a:r>
              <a:rPr lang="de-DE" sz="1200" b="1" smtClean="0"/>
              <a:t>, dargestellt im </a:t>
            </a:r>
            <a:r>
              <a:rPr lang="de-DE" sz="1200" b="1" err="1" smtClean="0"/>
              <a:t>trialektischen</a:t>
            </a:r>
            <a:r>
              <a:rPr lang="de-DE" sz="1200" b="1" smtClean="0"/>
              <a:t> </a:t>
            </a:r>
            <a:r>
              <a:rPr lang="de-DE" sz="1200" b="1" err="1" smtClean="0"/>
              <a:t>modus</a:t>
            </a:r>
            <a:r>
              <a:rPr lang="de-DE" sz="1200" b="1" smtClean="0"/>
              <a:t>.</a:t>
            </a:r>
          </a:p>
          <a:p>
            <a:endParaRPr lang="de-DE" smtClean="0"/>
          </a:p>
          <a:p>
            <a:r>
              <a:rPr lang="de-DE" sz="1200" smtClean="0"/>
              <a:t>(Der dem </a:t>
            </a:r>
            <a:r>
              <a:rPr lang="de-DE" sz="1200" err="1" smtClean="0"/>
              <a:t>vortrag</a:t>
            </a:r>
            <a:r>
              <a:rPr lang="de-DE" sz="1200" smtClean="0"/>
              <a:t> zugrunde liegende </a:t>
            </a:r>
            <a:r>
              <a:rPr lang="de-DE" sz="1200" err="1" smtClean="0"/>
              <a:t>essay</a:t>
            </a:r>
            <a:r>
              <a:rPr lang="de-DE" sz="1200" smtClean="0"/>
              <a:t> ist einsehbar auf meiner Homepage (ab Oktober 2022) </a:t>
            </a:r>
          </a:p>
          <a:p>
            <a:r>
              <a:rPr lang="de-DE" sz="1200"/>
              <a:t>//==&gt; www.ur-philosph.de./  //==&gt; bibliographie/signatur: 038:freiheit. </a:t>
            </a:r>
            <a:r>
              <a:rPr lang="de-DE" sz="1200" smtClean="0"/>
              <a:t>)</a:t>
            </a:r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23940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 smtClean="0"/>
              <a:t>34. Int.Kongress(IHG),2022/Zadar/Kroatien.)  --blatt: 02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200" smtClean="0"/>
              <a:t>Gliederung: </a:t>
            </a:r>
          </a:p>
          <a:p>
            <a:r>
              <a:rPr lang="de-DE" sz="1200" smtClean="0"/>
              <a:t>-</a:t>
            </a:r>
          </a:p>
          <a:p>
            <a:r>
              <a:rPr lang="de-DE" sz="1200" b="1" smtClean="0"/>
              <a:t>0	</a:t>
            </a:r>
            <a:r>
              <a:rPr lang="de-DE" sz="1200" b="1" err="1" smtClean="0"/>
              <a:t>vorbemerkung</a:t>
            </a:r>
            <a:endParaRPr lang="de-DE" sz="1200" b="1" smtClean="0"/>
          </a:p>
          <a:p>
            <a:r>
              <a:rPr lang="de-DE" sz="1200" b="1" smtClean="0"/>
              <a:t>1	</a:t>
            </a:r>
            <a:r>
              <a:rPr lang="de-DE" sz="1200" b="1" err="1" smtClean="0"/>
              <a:t>einleitung</a:t>
            </a:r>
            <a:endParaRPr lang="de-DE" sz="1200" b="1" smtClean="0"/>
          </a:p>
          <a:p>
            <a:r>
              <a:rPr lang="de-DE" sz="1200" smtClean="0"/>
              <a:t>1.1	die </a:t>
            </a:r>
            <a:r>
              <a:rPr lang="de-DE" sz="1200" err="1" smtClean="0"/>
              <a:t>freiheit</a:t>
            </a:r>
            <a:r>
              <a:rPr lang="de-DE" sz="1200" smtClean="0"/>
              <a:t> als zentraler begriff im denken </a:t>
            </a:r>
            <a:r>
              <a:rPr lang="de-DE" sz="1200" err="1" smtClean="0"/>
              <a:t>Hegel's</a:t>
            </a:r>
            <a:r>
              <a:rPr lang="de-DE" sz="1200" smtClean="0"/>
              <a:t>.</a:t>
            </a:r>
          </a:p>
          <a:p>
            <a:r>
              <a:rPr lang="de-DE" sz="1200" smtClean="0"/>
              <a:t>1.2 	die </a:t>
            </a:r>
            <a:r>
              <a:rPr lang="de-DE" sz="1200" err="1" smtClean="0"/>
              <a:t>freiheit</a:t>
            </a:r>
            <a:r>
              <a:rPr lang="de-DE" sz="1200" smtClean="0"/>
              <a:t> als </a:t>
            </a:r>
            <a:r>
              <a:rPr lang="de-DE" sz="1200" err="1" smtClean="0"/>
              <a:t>momentum</a:t>
            </a:r>
            <a:r>
              <a:rPr lang="de-DE" sz="1200" smtClean="0"/>
              <a:t> in jeder sozialen </a:t>
            </a:r>
            <a:r>
              <a:rPr lang="de-DE" sz="1200" err="1" smtClean="0"/>
              <a:t>beziehung</a:t>
            </a:r>
            <a:r>
              <a:rPr lang="de-DE" sz="1200" smtClean="0"/>
              <a:t> zwischen dem </a:t>
            </a:r>
            <a:r>
              <a:rPr lang="de-DE" sz="1200" err="1" smtClean="0"/>
              <a:t>individuum</a:t>
            </a:r>
            <a:r>
              <a:rPr lang="de-DE" sz="1200" smtClean="0"/>
              <a:t> als ich: A, </a:t>
            </a:r>
          </a:p>
          <a:p>
            <a:r>
              <a:rPr lang="de-DE" sz="1200"/>
              <a:t> </a:t>
            </a:r>
            <a:r>
              <a:rPr lang="de-DE" sz="1200" smtClean="0"/>
              <a:t>                und seinem genossen: B. </a:t>
            </a:r>
          </a:p>
          <a:p>
            <a:r>
              <a:rPr lang="de-DE" sz="1200" smtClean="0"/>
              <a:t>1.3	die bürgerlichen </a:t>
            </a:r>
            <a:r>
              <a:rPr lang="de-DE" sz="1200" err="1" smtClean="0"/>
              <a:t>freiheiten</a:t>
            </a:r>
            <a:r>
              <a:rPr lang="de-DE" sz="1200" smtClean="0"/>
              <a:t>.</a:t>
            </a:r>
          </a:p>
          <a:p>
            <a:r>
              <a:rPr lang="de-DE" sz="1200" b="1" smtClean="0"/>
              <a:t>2.	</a:t>
            </a:r>
            <a:r>
              <a:rPr lang="de-DE" sz="1200" b="1" err="1" smtClean="0"/>
              <a:t>hauptteil</a:t>
            </a:r>
            <a:endParaRPr lang="de-DE" sz="1200" b="1" smtClean="0"/>
          </a:p>
          <a:p>
            <a:r>
              <a:rPr lang="de-DE" sz="1200" smtClean="0"/>
              <a:t>2.1	das </a:t>
            </a:r>
            <a:r>
              <a:rPr lang="de-DE" sz="1200" err="1" smtClean="0"/>
              <a:t>bild</a:t>
            </a:r>
            <a:r>
              <a:rPr lang="de-DE" sz="1200" smtClean="0"/>
              <a:t> von der </a:t>
            </a:r>
            <a:r>
              <a:rPr lang="de-DE" sz="1200" err="1" smtClean="0"/>
              <a:t>freiheit</a:t>
            </a:r>
            <a:r>
              <a:rPr lang="de-DE" sz="1200" smtClean="0"/>
              <a:t> als </a:t>
            </a:r>
            <a:r>
              <a:rPr lang="de-DE" sz="1200" err="1" smtClean="0"/>
              <a:t>prozess</a:t>
            </a:r>
            <a:r>
              <a:rPr lang="de-DE" sz="1200" smtClean="0"/>
              <a:t> </a:t>
            </a:r>
          </a:p>
          <a:p>
            <a:r>
              <a:rPr lang="de-DE" sz="1200" smtClean="0"/>
              <a:t>2.2	die </a:t>
            </a:r>
            <a:r>
              <a:rPr lang="de-DE" sz="1200" err="1" smtClean="0"/>
              <a:t>ausgangslage</a:t>
            </a:r>
            <a:r>
              <a:rPr lang="de-DE" sz="1200" smtClean="0"/>
              <a:t>: </a:t>
            </a:r>
          </a:p>
          <a:p>
            <a:r>
              <a:rPr lang="de-DE" sz="1200" smtClean="0"/>
              <a:t>	das </a:t>
            </a:r>
            <a:r>
              <a:rPr lang="de-DE" sz="1200" err="1" smtClean="0"/>
              <a:t>bild</a:t>
            </a:r>
            <a:r>
              <a:rPr lang="de-DE" sz="1200" smtClean="0"/>
              <a:t> der </a:t>
            </a:r>
            <a:r>
              <a:rPr lang="de-DE" sz="1200" err="1" smtClean="0"/>
              <a:t>freiheit</a:t>
            </a:r>
            <a:r>
              <a:rPr lang="de-DE" sz="1200" smtClean="0"/>
              <a:t> im historischen </a:t>
            </a:r>
            <a:r>
              <a:rPr lang="de-DE" sz="1200" err="1" smtClean="0"/>
              <a:t>prozess</a:t>
            </a:r>
            <a:r>
              <a:rPr lang="de-DE" sz="1200" smtClean="0"/>
              <a:t>. </a:t>
            </a:r>
          </a:p>
          <a:p>
            <a:r>
              <a:rPr lang="de-DE" sz="1200" smtClean="0"/>
              <a:t>2.3	die </a:t>
            </a:r>
            <a:r>
              <a:rPr lang="de-DE" sz="1200" err="1" smtClean="0"/>
              <a:t>umsetzung</a:t>
            </a:r>
            <a:r>
              <a:rPr lang="de-DE" sz="1200" smtClean="0"/>
              <a:t> im </a:t>
            </a:r>
            <a:r>
              <a:rPr lang="de-DE" sz="1200" err="1" smtClean="0"/>
              <a:t>schema</a:t>
            </a:r>
            <a:r>
              <a:rPr lang="de-DE" sz="1200" smtClean="0"/>
              <a:t> des </a:t>
            </a:r>
            <a:r>
              <a:rPr lang="de-DE" sz="1200" err="1" smtClean="0"/>
              <a:t>trialektischen</a:t>
            </a:r>
            <a:r>
              <a:rPr lang="de-DE" sz="1200" smtClean="0"/>
              <a:t> </a:t>
            </a:r>
            <a:r>
              <a:rPr lang="de-DE" sz="1200" err="1" smtClean="0"/>
              <a:t>modus</a:t>
            </a:r>
            <a:r>
              <a:rPr lang="de-DE" sz="1200" smtClean="0"/>
              <a:t>.</a:t>
            </a:r>
          </a:p>
          <a:p>
            <a:r>
              <a:rPr lang="de-DE" sz="1200" smtClean="0"/>
              <a:t>2.4	die </a:t>
            </a:r>
            <a:r>
              <a:rPr lang="de-DE" sz="1200" err="1" smtClean="0"/>
              <a:t>einsetzung</a:t>
            </a:r>
            <a:r>
              <a:rPr lang="de-DE" sz="1200" smtClean="0"/>
              <a:t> des </a:t>
            </a:r>
            <a:r>
              <a:rPr lang="de-DE" sz="1200" err="1" smtClean="0"/>
              <a:t>individuums</a:t>
            </a:r>
            <a:r>
              <a:rPr lang="de-DE" sz="1200" smtClean="0"/>
              <a:t> als ich in den </a:t>
            </a:r>
            <a:r>
              <a:rPr lang="de-DE" sz="1200" err="1" smtClean="0"/>
              <a:t>positionen</a:t>
            </a:r>
            <a:r>
              <a:rPr lang="de-DE" sz="1200" smtClean="0"/>
              <a:t>: einer, wenige, alle.</a:t>
            </a:r>
          </a:p>
          <a:p>
            <a:r>
              <a:rPr lang="de-DE" sz="1200" smtClean="0"/>
              <a:t>2.5	die drei </a:t>
            </a:r>
            <a:r>
              <a:rPr lang="de-DE" sz="1200" err="1" smtClean="0"/>
              <a:t>schemata</a:t>
            </a:r>
            <a:r>
              <a:rPr lang="de-DE" sz="1200" smtClean="0"/>
              <a:t> in der </a:t>
            </a:r>
            <a:r>
              <a:rPr lang="de-DE" sz="1200" err="1" smtClean="0"/>
              <a:t>verknüpfung</a:t>
            </a:r>
            <a:r>
              <a:rPr lang="de-DE" sz="1200" smtClean="0"/>
              <a:t>.</a:t>
            </a:r>
          </a:p>
          <a:p>
            <a:r>
              <a:rPr lang="de-DE" sz="1200" b="1" smtClean="0"/>
              <a:t>3. 	</a:t>
            </a:r>
            <a:r>
              <a:rPr lang="de-DE" sz="1200" b="1" err="1" smtClean="0"/>
              <a:t>schluss</a:t>
            </a:r>
            <a:endParaRPr lang="de-DE" sz="1200" b="1" smtClean="0"/>
          </a:p>
          <a:p>
            <a:r>
              <a:rPr lang="de-DE" sz="1200" smtClean="0"/>
              <a:t>3.1	die </a:t>
            </a:r>
            <a:r>
              <a:rPr lang="de-DE" sz="1200" err="1" smtClean="0"/>
              <a:t>funktion</a:t>
            </a:r>
            <a:r>
              <a:rPr lang="de-DE" sz="1200" smtClean="0"/>
              <a:t> des </a:t>
            </a:r>
            <a:r>
              <a:rPr lang="de-DE" sz="1200" err="1" smtClean="0"/>
              <a:t>eigentums</a:t>
            </a:r>
            <a:r>
              <a:rPr lang="de-DE" sz="1200" smtClean="0"/>
              <a:t>/besitz des </a:t>
            </a:r>
            <a:r>
              <a:rPr lang="de-DE" sz="1200" err="1" smtClean="0"/>
              <a:t>weltdings</a:t>
            </a:r>
            <a:r>
              <a:rPr lang="de-DE" sz="1200" smtClean="0"/>
              <a:t>: x.</a:t>
            </a:r>
          </a:p>
          <a:p>
            <a:r>
              <a:rPr lang="de-DE" sz="1200" smtClean="0"/>
              <a:t>3.2	die </a:t>
            </a:r>
            <a:r>
              <a:rPr lang="de-DE" sz="1200" err="1" smtClean="0"/>
              <a:t>funktion</a:t>
            </a:r>
            <a:r>
              <a:rPr lang="de-DE" sz="1200" smtClean="0"/>
              <a:t> des </a:t>
            </a:r>
            <a:r>
              <a:rPr lang="de-DE" sz="1200" err="1" smtClean="0"/>
              <a:t>wegs</a:t>
            </a:r>
            <a:r>
              <a:rPr lang="de-DE" sz="1200" smtClean="0"/>
              <a:t>, auf dem die </a:t>
            </a:r>
            <a:r>
              <a:rPr lang="de-DE" sz="1200" err="1" smtClean="0"/>
              <a:t>freiheit</a:t>
            </a:r>
            <a:r>
              <a:rPr lang="de-DE" sz="1200" smtClean="0"/>
              <a:t> gelebt werden kann.</a:t>
            </a:r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1983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03 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/>
              <a:t>Gliederung: </a:t>
            </a:r>
            <a:endParaRPr lang="de-DE" sz="2400" smtClean="0"/>
          </a:p>
          <a:p>
            <a:endParaRPr lang="de-DE"/>
          </a:p>
          <a:p>
            <a:r>
              <a:rPr lang="de-DE" sz="1700"/>
              <a:t>0	</a:t>
            </a:r>
            <a:r>
              <a:rPr lang="de-DE" sz="1700" smtClean="0"/>
              <a:t>vorbemerkung</a:t>
            </a:r>
          </a:p>
          <a:p>
            <a:endParaRPr lang="de-DE" sz="1700"/>
          </a:p>
          <a:p>
            <a:r>
              <a:rPr lang="de-DE" sz="1700"/>
              <a:t>1	</a:t>
            </a:r>
            <a:r>
              <a:rPr lang="de-DE" sz="1700" b="1"/>
              <a:t>einleitung</a:t>
            </a:r>
          </a:p>
          <a:p>
            <a:r>
              <a:rPr lang="de-DE" sz="1700"/>
              <a:t>1.1	die freiheit als zentraler begriff im denken Hegel's.</a:t>
            </a:r>
          </a:p>
          <a:p>
            <a:r>
              <a:rPr lang="de-DE" sz="1700"/>
              <a:t>1.2 	die freiheit als momentum in jeder sozialen beziehung zwischen dem individuum </a:t>
            </a:r>
            <a:endParaRPr lang="de-DE" sz="1700" smtClean="0"/>
          </a:p>
          <a:p>
            <a:r>
              <a:rPr lang="de-DE" sz="1700" smtClean="0"/>
              <a:t>            als </a:t>
            </a:r>
            <a:r>
              <a:rPr lang="de-DE" sz="1700"/>
              <a:t>ich: A, </a:t>
            </a:r>
            <a:r>
              <a:rPr lang="de-DE" sz="1700" smtClean="0"/>
              <a:t>und </a:t>
            </a:r>
            <a:r>
              <a:rPr lang="de-DE" sz="1700"/>
              <a:t>seinem genossen: B. </a:t>
            </a:r>
          </a:p>
        </p:txBody>
      </p:sp>
    </p:spTree>
    <p:extLst>
      <p:ext uri="{BB962C8B-B14F-4D97-AF65-F5344CB8AC3E}">
        <p14:creationId xmlns:p14="http://schemas.microsoft.com/office/powerpoint/2010/main" val="98559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 smtClean="0"/>
              <a:t>34. Int.Kongress(IHG),2022/Zadar/Kroatien.)  ---blatt: 04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de-DE" sz="1400" smtClean="0"/>
              <a:t>Die soziale </a:t>
            </a:r>
            <a:r>
              <a:rPr lang="de-DE" sz="1400" err="1" smtClean="0"/>
              <a:t>beziehung</a:t>
            </a:r>
            <a:r>
              <a:rPr lang="de-DE" sz="1400" smtClean="0"/>
              <a:t> von A und B und die bürgerlichen </a:t>
            </a:r>
            <a:r>
              <a:rPr lang="de-DE" sz="1400" err="1" smtClean="0"/>
              <a:t>freiheiten</a:t>
            </a:r>
            <a:r>
              <a:rPr lang="de-DE" sz="1400" smtClean="0"/>
              <a:t> als das vermittelnde </a:t>
            </a:r>
            <a:r>
              <a:rPr lang="de-DE" sz="1400" err="1" smtClean="0"/>
              <a:t>objekt</a:t>
            </a:r>
            <a:r>
              <a:rPr lang="de-DE" sz="1400" smtClean="0"/>
              <a:t>:</a:t>
            </a:r>
          </a:p>
          <a:p>
            <a:r>
              <a:rPr lang="de-DE" sz="1200" smtClean="0"/>
              <a:t>	1. die </a:t>
            </a:r>
            <a:r>
              <a:rPr lang="de-DE" sz="1200" err="1" smtClean="0"/>
              <a:t>relation</a:t>
            </a:r>
            <a:r>
              <a:rPr lang="de-DE" sz="1200" smtClean="0"/>
              <a:t>: A&lt;==&gt;B, als </a:t>
            </a:r>
            <a:r>
              <a:rPr lang="de-DE" sz="1200" err="1" smtClean="0"/>
              <a:t>ausgangspunkt</a:t>
            </a:r>
            <a:endParaRPr lang="de-DE" sz="1200" smtClean="0"/>
          </a:p>
          <a:p>
            <a:r>
              <a:rPr lang="de-DE" sz="1200" smtClean="0"/>
              <a:t>	</a:t>
            </a:r>
            <a:r>
              <a:rPr lang="de-DE" sz="1200"/>
              <a:t> </a:t>
            </a:r>
            <a:r>
              <a:rPr lang="de-DE" sz="1200" smtClean="0"/>
              <a:t>    </a:t>
            </a:r>
            <a:r>
              <a:rPr lang="de-DE" sz="1800" smtClean="0"/>
              <a:t>==&gt;                           A&lt;==&gt;B,</a:t>
            </a:r>
          </a:p>
          <a:p>
            <a:r>
              <a:rPr lang="de-DE" sz="1200" smtClean="0"/>
              <a:t>	2. die </a:t>
            </a:r>
            <a:r>
              <a:rPr lang="de-DE" sz="1200" err="1" smtClean="0"/>
              <a:t>interpolation</a:t>
            </a:r>
            <a:r>
              <a:rPr lang="de-DE" sz="1200" smtClean="0"/>
              <a:t> des </a:t>
            </a:r>
            <a:r>
              <a:rPr lang="de-DE" sz="1200" err="1" smtClean="0"/>
              <a:t>weltdinges</a:t>
            </a:r>
            <a:r>
              <a:rPr lang="de-DE" sz="1200" smtClean="0"/>
              <a:t>: n</a:t>
            </a:r>
          </a:p>
          <a:p>
            <a:r>
              <a:rPr lang="de-DE" sz="1200" smtClean="0"/>
              <a:t>	</a:t>
            </a:r>
            <a:r>
              <a:rPr lang="de-DE" sz="1200"/>
              <a:t> </a:t>
            </a:r>
            <a:r>
              <a:rPr lang="de-DE" sz="1200" smtClean="0"/>
              <a:t>    </a:t>
            </a:r>
            <a:r>
              <a:rPr lang="de-DE" sz="1800" smtClean="0"/>
              <a:t>==&gt;                           A&lt;==|==&gt;(ding_der_</a:t>
            </a:r>
            <a:r>
              <a:rPr lang="de-DE" sz="1800" err="1" smtClean="0"/>
              <a:t>welt</a:t>
            </a:r>
            <a:r>
              <a:rPr lang="de-DE" sz="1800" smtClean="0"/>
              <a:t>:_n(=</a:t>
            </a:r>
            <a:r>
              <a:rPr lang="de-DE" sz="1800" err="1" smtClean="0"/>
              <a:t>freiheit</a:t>
            </a:r>
            <a:r>
              <a:rPr lang="de-DE" sz="1800" smtClean="0"/>
              <a:t>))&lt;==|==&gt;B.</a:t>
            </a:r>
          </a:p>
          <a:p>
            <a:r>
              <a:rPr lang="de-DE" sz="1200" smtClean="0"/>
              <a:t>	3. dargestellt im </a:t>
            </a:r>
            <a:r>
              <a:rPr lang="de-DE" sz="1200" err="1" smtClean="0"/>
              <a:t>schema</a:t>
            </a:r>
            <a:r>
              <a:rPr lang="de-DE" sz="1200" smtClean="0"/>
              <a:t> des </a:t>
            </a:r>
            <a:r>
              <a:rPr lang="de-DE" sz="1200" err="1" smtClean="0"/>
              <a:t>trialektischen</a:t>
            </a:r>
            <a:r>
              <a:rPr lang="de-DE" sz="1200" smtClean="0"/>
              <a:t> </a:t>
            </a:r>
            <a:r>
              <a:rPr lang="de-DE" sz="1200" err="1" smtClean="0"/>
              <a:t>modus</a:t>
            </a:r>
            <a:r>
              <a:rPr lang="de-DE" sz="1200" smtClean="0"/>
              <a:t>:</a:t>
            </a:r>
          </a:p>
          <a:p>
            <a:r>
              <a:rPr lang="de-DE" sz="1200" smtClean="0"/>
              <a:t>	     </a:t>
            </a:r>
            <a:r>
              <a:rPr lang="de-DE" sz="1200" err="1" smtClean="0"/>
              <a:t>1.rel</a:t>
            </a:r>
            <a:r>
              <a:rPr lang="de-DE" sz="1200" smtClean="0"/>
              <a:t>.: A&lt;==&gt;B,</a:t>
            </a:r>
          </a:p>
          <a:p>
            <a:r>
              <a:rPr lang="de-DE" sz="1200" smtClean="0"/>
              <a:t>	     </a:t>
            </a:r>
            <a:r>
              <a:rPr lang="de-DE" sz="1200" err="1" smtClean="0"/>
              <a:t>2.rel</a:t>
            </a:r>
            <a:r>
              <a:rPr lang="de-DE" sz="1200" smtClean="0"/>
              <a:t>.: A&lt;==|==&gt;ding_der_</a:t>
            </a:r>
            <a:r>
              <a:rPr lang="de-DE" sz="1200" err="1" smtClean="0"/>
              <a:t>welt</a:t>
            </a:r>
            <a:r>
              <a:rPr lang="de-DE" sz="1200" smtClean="0"/>
              <a:t>:_n(=</a:t>
            </a:r>
            <a:r>
              <a:rPr lang="de-DE" sz="1200" err="1" smtClean="0"/>
              <a:t>freiheit</a:t>
            </a:r>
            <a:r>
              <a:rPr lang="de-DE" sz="1200" smtClean="0"/>
              <a:t>), </a:t>
            </a:r>
          </a:p>
          <a:p>
            <a:r>
              <a:rPr lang="de-DE" sz="1200" smtClean="0"/>
              <a:t>	     </a:t>
            </a:r>
            <a:r>
              <a:rPr lang="de-DE" sz="1200" err="1" smtClean="0"/>
              <a:t>3.rel</a:t>
            </a:r>
            <a:r>
              <a:rPr lang="de-DE" sz="1200" smtClean="0"/>
              <a:t>.: B&lt;==|==&gt;ding_der_</a:t>
            </a:r>
            <a:r>
              <a:rPr lang="de-DE" sz="1200" err="1" smtClean="0"/>
              <a:t>welt</a:t>
            </a:r>
            <a:r>
              <a:rPr lang="de-DE" sz="1200" smtClean="0"/>
              <a:t>:_n(=</a:t>
            </a:r>
            <a:r>
              <a:rPr lang="de-DE" sz="1200" err="1" smtClean="0"/>
              <a:t>freiheit</a:t>
            </a:r>
            <a:r>
              <a:rPr lang="de-DE" sz="1200" smtClean="0"/>
              <a:t>).</a:t>
            </a:r>
          </a:p>
          <a:p>
            <a:r>
              <a:rPr lang="de-DE" smtClean="0"/>
              <a:t>	 </a:t>
            </a:r>
            <a:r>
              <a:rPr lang="de-DE" sz="1000" err="1" smtClean="0"/>
              <a:t>graphik</a:t>
            </a:r>
            <a:r>
              <a:rPr lang="de-DE" sz="1000" smtClean="0"/>
              <a:t>: 001</a:t>
            </a:r>
          </a:p>
          <a:p>
            <a:r>
              <a:rPr lang="de-DE" smtClean="0"/>
              <a:t>	</a:t>
            </a:r>
          </a:p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509120"/>
            <a:ext cx="22002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37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05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100"/>
              <a:t>Gliederung:</a:t>
            </a:r>
            <a:r>
              <a:rPr lang="de-DE"/>
              <a:t> </a:t>
            </a:r>
            <a:endParaRPr lang="de-DE" smtClean="0"/>
          </a:p>
          <a:p>
            <a:r>
              <a:rPr lang="de-DE" sz="1600" smtClean="0"/>
              <a:t>2</a:t>
            </a:r>
            <a:r>
              <a:rPr lang="de-DE" sz="1600"/>
              <a:t>.	</a:t>
            </a:r>
            <a:r>
              <a:rPr lang="de-DE" sz="1600" b="1"/>
              <a:t>haupttei</a:t>
            </a:r>
            <a:r>
              <a:rPr lang="de-DE" sz="1600"/>
              <a:t>l</a:t>
            </a:r>
          </a:p>
          <a:p>
            <a:r>
              <a:rPr lang="de-DE" sz="1400"/>
              <a:t>2.1	das bild von der freiheit als prozess </a:t>
            </a:r>
          </a:p>
          <a:p>
            <a:r>
              <a:rPr lang="de-DE" sz="1400"/>
              <a:t>2.2	die ausgangslage: </a:t>
            </a:r>
            <a:r>
              <a:rPr lang="de-DE" sz="1400" smtClean="0"/>
              <a:t> das </a:t>
            </a:r>
            <a:r>
              <a:rPr lang="de-DE" sz="1400"/>
              <a:t>bild der freiheit im historischen prozess. </a:t>
            </a:r>
          </a:p>
          <a:p>
            <a:r>
              <a:rPr lang="de-DE" sz="1400"/>
              <a:t>2.3	die umsetzung im schema des trialektischen modus.</a:t>
            </a:r>
          </a:p>
          <a:p>
            <a:r>
              <a:rPr lang="de-DE" sz="1400"/>
              <a:t>2.4	die einsetzung des individuums als ich in den positionen: einer, wenige, alle.</a:t>
            </a:r>
          </a:p>
          <a:p>
            <a:r>
              <a:rPr lang="de-DE" sz="1400"/>
              <a:t>2.5	die drei schemata in der verknüpfung.</a:t>
            </a:r>
          </a:p>
        </p:txBody>
      </p:sp>
    </p:spTree>
    <p:extLst>
      <p:ext uri="{BB962C8B-B14F-4D97-AF65-F5344CB8AC3E}">
        <p14:creationId xmlns:p14="http://schemas.microsoft.com/office/powerpoint/2010/main" val="348255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06  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800"/>
              <a:t>das </a:t>
            </a:r>
            <a:r>
              <a:rPr lang="de-DE" sz="1800" err="1"/>
              <a:t>grundschema</a:t>
            </a:r>
            <a:r>
              <a:rPr lang="de-DE" sz="1800"/>
              <a:t> im </a:t>
            </a:r>
            <a:r>
              <a:rPr lang="de-DE" sz="1800" err="1"/>
              <a:t>trialektischen</a:t>
            </a:r>
            <a:r>
              <a:rPr lang="de-DE" sz="1800"/>
              <a:t> </a:t>
            </a:r>
            <a:r>
              <a:rPr lang="de-DE" sz="1800" err="1"/>
              <a:t>modus</a:t>
            </a:r>
            <a:r>
              <a:rPr lang="de-DE" sz="1800"/>
              <a:t>.</a:t>
            </a:r>
          </a:p>
          <a:p>
            <a:r>
              <a:rPr lang="de-DE" sz="1800"/>
              <a:t>==&gt; einer, wenige, alle. </a:t>
            </a:r>
            <a:endParaRPr lang="de-DE" sz="1800" smtClean="0"/>
          </a:p>
          <a:p>
            <a:r>
              <a:rPr lang="de-DE" sz="1200" smtClean="0"/>
              <a:t>Die </a:t>
            </a:r>
            <a:r>
              <a:rPr lang="de-DE" sz="1200" err="1"/>
              <a:t>momente</a:t>
            </a:r>
            <a:r>
              <a:rPr lang="de-DE" sz="1200"/>
              <a:t>: einer, wenige, alle.</a:t>
            </a:r>
          </a:p>
          <a:p>
            <a:r>
              <a:rPr lang="de-DE" sz="1200" smtClean="0"/>
              <a:t>Die </a:t>
            </a:r>
            <a:r>
              <a:rPr lang="de-DE" sz="1200" err="1"/>
              <a:t>relationen</a:t>
            </a:r>
            <a:r>
              <a:rPr lang="de-DE" sz="1200"/>
              <a:t>:</a:t>
            </a:r>
          </a:p>
          <a:p>
            <a:r>
              <a:rPr lang="de-DE" sz="1200" smtClean="0"/>
              <a:t>   </a:t>
            </a:r>
            <a:r>
              <a:rPr lang="de-DE" sz="1200" err="1" smtClean="0"/>
              <a:t>1.rel</a:t>
            </a:r>
            <a:r>
              <a:rPr lang="de-DE" sz="1200"/>
              <a:t>.: einer&lt;==|==&gt;wenige,</a:t>
            </a:r>
          </a:p>
          <a:p>
            <a:r>
              <a:rPr lang="de-DE" sz="1200" smtClean="0"/>
              <a:t>   </a:t>
            </a:r>
            <a:r>
              <a:rPr lang="de-DE" sz="1200" err="1" smtClean="0"/>
              <a:t>2.rel</a:t>
            </a:r>
            <a:r>
              <a:rPr lang="de-DE" sz="1200"/>
              <a:t>.: wenige&lt;==|==&gt;alle,</a:t>
            </a:r>
          </a:p>
          <a:p>
            <a:r>
              <a:rPr lang="de-DE" sz="1200" smtClean="0"/>
              <a:t>   </a:t>
            </a:r>
            <a:r>
              <a:rPr lang="de-DE" sz="1200" err="1" smtClean="0"/>
              <a:t>3.rel</a:t>
            </a:r>
            <a:r>
              <a:rPr lang="de-DE" sz="1200"/>
              <a:t>.: alle&lt;==|==&gt;einer.</a:t>
            </a:r>
          </a:p>
          <a:p>
            <a:r>
              <a:rPr lang="de-DE" sz="1200" err="1" smtClean="0"/>
              <a:t>graphik</a:t>
            </a:r>
            <a:r>
              <a:rPr lang="de-DE" sz="1200"/>
              <a:t>: </a:t>
            </a:r>
            <a:r>
              <a:rPr lang="de-DE" sz="1200" smtClean="0"/>
              <a:t>002</a:t>
            </a:r>
          </a:p>
          <a:p>
            <a:endParaRPr lang="de-DE" sz="1200"/>
          </a:p>
          <a:p>
            <a:endParaRPr lang="de-DE" sz="12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1" y="4210050"/>
            <a:ext cx="2192337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9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07 </a:t>
            </a:r>
            <a:r>
              <a:rPr lang="sv-SE"/>
              <a:t/>
            </a:r>
            <a:br>
              <a:rPr lang="sv-SE"/>
            </a:b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1800"/>
              <a:t>die </a:t>
            </a:r>
            <a:r>
              <a:rPr lang="de-DE" sz="1800" err="1"/>
              <a:t>einsetzung</a:t>
            </a:r>
            <a:r>
              <a:rPr lang="de-DE" sz="1800"/>
              <a:t> des </a:t>
            </a:r>
            <a:r>
              <a:rPr lang="de-DE" sz="1800" err="1"/>
              <a:t>individuums</a:t>
            </a:r>
            <a:r>
              <a:rPr lang="de-DE" sz="1800"/>
              <a:t> als ich in den </a:t>
            </a:r>
            <a:r>
              <a:rPr lang="de-DE" sz="1800" err="1"/>
              <a:t>positionen</a:t>
            </a:r>
            <a:r>
              <a:rPr lang="de-DE" sz="1800"/>
              <a:t>: einer, wenige, alle.</a:t>
            </a:r>
          </a:p>
          <a:p>
            <a:r>
              <a:rPr lang="de-DE" sz="1100" i="1"/>
              <a:t>(</a:t>
            </a:r>
            <a:r>
              <a:rPr lang="de-DE" sz="1100" i="1" err="1"/>
              <a:t>zwischenstufe</a:t>
            </a:r>
            <a:r>
              <a:rPr lang="de-DE" sz="1100" i="1" smtClean="0"/>
              <a:t>)</a:t>
            </a:r>
          </a:p>
          <a:p>
            <a:endParaRPr lang="de-DE" sz="1800" i="1"/>
          </a:p>
          <a:p>
            <a:r>
              <a:rPr lang="de-DE" sz="1200" b="1"/>
              <a:t>Die </a:t>
            </a:r>
            <a:r>
              <a:rPr lang="de-DE" sz="1200" b="1" err="1"/>
              <a:t>momente</a:t>
            </a:r>
            <a:r>
              <a:rPr lang="de-DE" sz="1200" b="1"/>
              <a:t>: </a:t>
            </a:r>
          </a:p>
          <a:p>
            <a:r>
              <a:rPr lang="de-DE" sz="1200" smtClean="0"/>
              <a:t>  einer(</a:t>
            </a:r>
            <a:r>
              <a:rPr lang="de-DE" sz="1200" err="1" smtClean="0"/>
              <a:t>individuum_als_ich</a:t>
            </a:r>
            <a:r>
              <a:rPr lang="de-DE" sz="1200"/>
              <a:t>)</a:t>
            </a:r>
          </a:p>
          <a:p>
            <a:r>
              <a:rPr lang="de-DE" sz="1200" smtClean="0"/>
              <a:t>  wenige(</a:t>
            </a:r>
            <a:r>
              <a:rPr lang="de-DE" sz="1200" err="1" smtClean="0"/>
              <a:t>individuum_als_ich</a:t>
            </a:r>
            <a:r>
              <a:rPr lang="de-DE" sz="1200"/>
              <a:t>)</a:t>
            </a:r>
          </a:p>
          <a:p>
            <a:r>
              <a:rPr lang="de-DE" sz="1200" smtClean="0"/>
              <a:t>  alle(</a:t>
            </a:r>
            <a:r>
              <a:rPr lang="de-DE" sz="1200" err="1" smtClean="0"/>
              <a:t>individuum_als_ich</a:t>
            </a:r>
            <a:r>
              <a:rPr lang="de-DE" sz="1200"/>
              <a:t>)</a:t>
            </a:r>
          </a:p>
          <a:p>
            <a:r>
              <a:rPr lang="de-DE" sz="1200" err="1"/>
              <a:t>graphik</a:t>
            </a:r>
            <a:r>
              <a:rPr lang="de-DE" sz="1200"/>
              <a:t>: </a:t>
            </a:r>
            <a:r>
              <a:rPr lang="de-DE" sz="1200" smtClean="0"/>
              <a:t>003</a:t>
            </a:r>
          </a:p>
          <a:p>
            <a:endParaRPr lang="de-DE" sz="1200"/>
          </a:p>
          <a:p>
            <a:endParaRPr lang="de-DE" sz="1200" smtClean="0"/>
          </a:p>
          <a:p>
            <a:endParaRPr lang="de-DE" sz="1200"/>
          </a:p>
          <a:p>
            <a:endParaRPr lang="de-DE" sz="1200" smtClean="0"/>
          </a:p>
          <a:p>
            <a:endParaRPr lang="de-DE" sz="12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05064"/>
            <a:ext cx="42386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30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08a  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/>
              <a:t>das </a:t>
            </a:r>
            <a:r>
              <a:rPr lang="de-DE" sz="2400" err="1"/>
              <a:t>individuum</a:t>
            </a:r>
            <a:r>
              <a:rPr lang="de-DE" sz="2400"/>
              <a:t> als ich in den </a:t>
            </a:r>
            <a:r>
              <a:rPr lang="de-DE" sz="2400" err="1"/>
              <a:t>positionen</a:t>
            </a:r>
            <a:r>
              <a:rPr lang="de-DE" sz="2400"/>
              <a:t>: </a:t>
            </a:r>
          </a:p>
          <a:p>
            <a:r>
              <a:rPr lang="de-DE" sz="1900" smtClean="0"/>
              <a:t>         entweder</a:t>
            </a:r>
            <a:r>
              <a:rPr lang="de-DE" sz="1900"/>
              <a:t>: einer, </a:t>
            </a:r>
            <a:r>
              <a:rPr lang="de-DE" sz="1900" smtClean="0"/>
              <a:t>oder</a:t>
            </a:r>
            <a:r>
              <a:rPr lang="de-DE" sz="1900"/>
              <a:t>: wenige, </a:t>
            </a:r>
            <a:r>
              <a:rPr lang="de-DE" sz="1900" smtClean="0"/>
              <a:t>oder</a:t>
            </a:r>
            <a:r>
              <a:rPr lang="de-DE" sz="1900"/>
              <a:t>: alle</a:t>
            </a:r>
            <a:r>
              <a:rPr lang="de-DE" sz="1900" smtClean="0"/>
              <a:t>.</a:t>
            </a:r>
          </a:p>
          <a:p>
            <a:endParaRPr lang="de-DE" sz="1900"/>
          </a:p>
          <a:p>
            <a:r>
              <a:rPr lang="de-DE" sz="1400" smtClean="0"/>
              <a:t>a) </a:t>
            </a:r>
            <a:r>
              <a:rPr lang="de-DE" sz="1400"/>
              <a:t>das </a:t>
            </a:r>
            <a:r>
              <a:rPr lang="de-DE" sz="1400" err="1"/>
              <a:t>moment</a:t>
            </a:r>
            <a:r>
              <a:rPr lang="de-DE" sz="1400"/>
              <a:t>: </a:t>
            </a:r>
            <a:r>
              <a:rPr lang="de-DE" sz="1400" err="1"/>
              <a:t>individuum</a:t>
            </a:r>
            <a:r>
              <a:rPr lang="de-DE" sz="1400"/>
              <a:t> als ich, in der </a:t>
            </a:r>
            <a:r>
              <a:rPr lang="de-DE" sz="1400" err="1"/>
              <a:t>position</a:t>
            </a:r>
            <a:r>
              <a:rPr lang="de-DE" sz="1400"/>
              <a:t>: </a:t>
            </a:r>
            <a:r>
              <a:rPr lang="de-DE" sz="1400" b="1"/>
              <a:t>einer</a:t>
            </a:r>
          </a:p>
          <a:p>
            <a:r>
              <a:rPr lang="de-DE" sz="1200" smtClean="0"/>
              <a:t>     </a:t>
            </a:r>
            <a:r>
              <a:rPr lang="de-DE" sz="1200" err="1" smtClean="0"/>
              <a:t>1.rel</a:t>
            </a:r>
            <a:r>
              <a:rPr lang="de-DE" sz="1200"/>
              <a:t>.: </a:t>
            </a:r>
            <a:r>
              <a:rPr lang="de-DE" sz="1200" err="1"/>
              <a:t>individuum_als_ich</a:t>
            </a:r>
            <a:r>
              <a:rPr lang="de-DE" sz="1200"/>
              <a:t>&lt;==|==&gt;wenige</a:t>
            </a:r>
          </a:p>
          <a:p>
            <a:r>
              <a:rPr lang="de-DE" sz="1200" smtClean="0"/>
              <a:t>     </a:t>
            </a:r>
            <a:r>
              <a:rPr lang="de-DE" sz="1200" err="1" smtClean="0"/>
              <a:t>2.rel</a:t>
            </a:r>
            <a:r>
              <a:rPr lang="de-DE" sz="1200"/>
              <a:t>.: </a:t>
            </a:r>
            <a:r>
              <a:rPr lang="de-DE" sz="1200" err="1"/>
              <a:t>individuum_als_ich</a:t>
            </a:r>
            <a:r>
              <a:rPr lang="de-DE" sz="1200"/>
              <a:t>&lt;==|==&gt;alle</a:t>
            </a:r>
          </a:p>
          <a:p>
            <a:r>
              <a:rPr lang="de-DE" sz="1200" smtClean="0"/>
              <a:t>     </a:t>
            </a:r>
            <a:r>
              <a:rPr lang="de-DE" sz="1200" err="1" smtClean="0"/>
              <a:t>3.rel</a:t>
            </a:r>
            <a:r>
              <a:rPr lang="de-DE" sz="1200"/>
              <a:t>.: wenige&lt;==|==&gt;alle</a:t>
            </a:r>
          </a:p>
          <a:p>
            <a:r>
              <a:rPr lang="de-DE" sz="1200" err="1" smtClean="0"/>
              <a:t>graphik</a:t>
            </a:r>
            <a:r>
              <a:rPr lang="de-DE" sz="1200"/>
              <a:t>: </a:t>
            </a:r>
            <a:r>
              <a:rPr lang="de-DE" sz="1200" err="1" smtClean="0"/>
              <a:t>003a</a:t>
            </a:r>
            <a:endParaRPr lang="de-DE" sz="1200" smtClean="0"/>
          </a:p>
          <a:p>
            <a:endParaRPr lang="de-DE" sz="12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2" y="4149080"/>
            <a:ext cx="2100263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55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08b    </a:t>
            </a:r>
            <a:endParaRPr lang="sv-S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de-DE" sz="2400" smtClean="0"/>
              <a:t>das </a:t>
            </a:r>
            <a:r>
              <a:rPr lang="de-DE" sz="2400" err="1"/>
              <a:t>individuum</a:t>
            </a:r>
            <a:r>
              <a:rPr lang="de-DE" sz="2400"/>
              <a:t> als ich in den </a:t>
            </a:r>
            <a:r>
              <a:rPr lang="de-DE" sz="2400" err="1"/>
              <a:t>positionen</a:t>
            </a:r>
            <a:r>
              <a:rPr lang="de-DE" sz="2400"/>
              <a:t>: </a:t>
            </a:r>
          </a:p>
          <a:p>
            <a:r>
              <a:rPr lang="de-DE" sz="1800" smtClean="0"/>
              <a:t>          entweder</a:t>
            </a:r>
            <a:r>
              <a:rPr lang="de-DE" sz="1800"/>
              <a:t>: einer, oder: wenige, oder: alle.</a:t>
            </a:r>
          </a:p>
          <a:p>
            <a:endParaRPr lang="de-DE" sz="1800"/>
          </a:p>
          <a:p>
            <a:r>
              <a:rPr lang="de-DE" sz="1800" smtClean="0"/>
              <a:t>b</a:t>
            </a:r>
            <a:r>
              <a:rPr lang="de-DE" sz="1800"/>
              <a:t>) das </a:t>
            </a:r>
            <a:r>
              <a:rPr lang="de-DE" sz="1800" err="1"/>
              <a:t>moment</a:t>
            </a:r>
            <a:r>
              <a:rPr lang="de-DE" sz="1800"/>
              <a:t>: </a:t>
            </a:r>
            <a:r>
              <a:rPr lang="de-DE" sz="1800" err="1"/>
              <a:t>individuum</a:t>
            </a:r>
            <a:r>
              <a:rPr lang="de-DE" sz="1800"/>
              <a:t> als ich, in der </a:t>
            </a:r>
            <a:r>
              <a:rPr lang="de-DE" sz="1800" err="1"/>
              <a:t>position</a:t>
            </a:r>
            <a:r>
              <a:rPr lang="de-DE" sz="1800"/>
              <a:t>: </a:t>
            </a:r>
            <a:r>
              <a:rPr lang="de-DE" sz="1800" b="1"/>
              <a:t>wenige</a:t>
            </a:r>
          </a:p>
          <a:p>
            <a:r>
              <a:rPr lang="de-DE" sz="1800" smtClean="0"/>
              <a:t>     </a:t>
            </a:r>
            <a:r>
              <a:rPr lang="de-DE" sz="1800" err="1" smtClean="0"/>
              <a:t>1.rel</a:t>
            </a:r>
            <a:r>
              <a:rPr lang="de-DE" sz="1800"/>
              <a:t>.: </a:t>
            </a:r>
            <a:r>
              <a:rPr lang="de-DE" sz="1800" err="1"/>
              <a:t>individuum_als_ich</a:t>
            </a:r>
            <a:r>
              <a:rPr lang="de-DE" sz="1800"/>
              <a:t>&lt;==|==&gt;alle</a:t>
            </a:r>
          </a:p>
          <a:p>
            <a:r>
              <a:rPr lang="de-DE" sz="1800" smtClean="0"/>
              <a:t>     </a:t>
            </a:r>
            <a:r>
              <a:rPr lang="de-DE" sz="1800" err="1" smtClean="0"/>
              <a:t>2.rel</a:t>
            </a:r>
            <a:r>
              <a:rPr lang="de-DE" sz="1800"/>
              <a:t>.: </a:t>
            </a:r>
            <a:r>
              <a:rPr lang="de-DE" sz="1800" err="1"/>
              <a:t>individuum_als_ich</a:t>
            </a:r>
            <a:r>
              <a:rPr lang="de-DE" sz="1800"/>
              <a:t>&lt;==|==&gt;einer</a:t>
            </a:r>
          </a:p>
          <a:p>
            <a:r>
              <a:rPr lang="de-DE" sz="1800" smtClean="0"/>
              <a:t>     </a:t>
            </a:r>
            <a:r>
              <a:rPr lang="de-DE" sz="1800" err="1" smtClean="0"/>
              <a:t>3.rel</a:t>
            </a:r>
            <a:r>
              <a:rPr lang="de-DE" sz="1800"/>
              <a:t>.: alle&lt;==|==&gt;</a:t>
            </a:r>
            <a:r>
              <a:rPr lang="de-DE" sz="1800" smtClean="0"/>
              <a:t>einer</a:t>
            </a:r>
          </a:p>
          <a:p>
            <a:r>
              <a:rPr lang="de-DE" sz="1800" err="1" smtClean="0"/>
              <a:t>graphik</a:t>
            </a:r>
            <a:r>
              <a:rPr lang="de-DE" sz="1800"/>
              <a:t>: </a:t>
            </a:r>
            <a:r>
              <a:rPr lang="de-DE" sz="1800" err="1"/>
              <a:t>003b</a:t>
            </a:r>
            <a:r>
              <a:rPr lang="de-DE"/>
              <a:t>	</a:t>
            </a:r>
          </a:p>
          <a:p>
            <a:endParaRPr lang="de-DE" b="1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53136"/>
            <a:ext cx="3505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57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08c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de-DE" sz="2400"/>
              <a:t>das </a:t>
            </a:r>
            <a:r>
              <a:rPr lang="de-DE" sz="2400" err="1"/>
              <a:t>individuum</a:t>
            </a:r>
            <a:r>
              <a:rPr lang="de-DE" sz="2400"/>
              <a:t> als ich in den </a:t>
            </a:r>
            <a:r>
              <a:rPr lang="de-DE" sz="2400" err="1"/>
              <a:t>positionen</a:t>
            </a:r>
            <a:r>
              <a:rPr lang="de-DE" sz="2400"/>
              <a:t>: </a:t>
            </a:r>
          </a:p>
          <a:p>
            <a:r>
              <a:rPr lang="de-DE" sz="1800" smtClean="0"/>
              <a:t>         entweder</a:t>
            </a:r>
            <a:r>
              <a:rPr lang="de-DE" sz="1800"/>
              <a:t>: einer, oder: wenige, oder: alle</a:t>
            </a:r>
            <a:r>
              <a:rPr lang="de-DE" sz="1800" smtClean="0"/>
              <a:t>.</a:t>
            </a:r>
          </a:p>
          <a:p>
            <a:endParaRPr lang="de-DE" sz="1800" smtClean="0"/>
          </a:p>
          <a:p>
            <a:r>
              <a:rPr lang="de-DE" sz="1800"/>
              <a:t>c) das </a:t>
            </a:r>
            <a:r>
              <a:rPr lang="de-DE" sz="1800" err="1"/>
              <a:t>moment</a:t>
            </a:r>
            <a:r>
              <a:rPr lang="de-DE" sz="1800"/>
              <a:t>: </a:t>
            </a:r>
            <a:r>
              <a:rPr lang="de-DE" sz="1800" err="1"/>
              <a:t>individuum</a:t>
            </a:r>
            <a:r>
              <a:rPr lang="de-DE" sz="1800"/>
              <a:t> als ich, in der </a:t>
            </a:r>
            <a:r>
              <a:rPr lang="de-DE" sz="1800" err="1"/>
              <a:t>position</a:t>
            </a:r>
            <a:r>
              <a:rPr lang="de-DE" sz="1800"/>
              <a:t>: alle</a:t>
            </a:r>
          </a:p>
          <a:p>
            <a:r>
              <a:rPr lang="de-DE" sz="1200" smtClean="0"/>
              <a:t>       </a:t>
            </a:r>
            <a:r>
              <a:rPr lang="de-DE" sz="1200" err="1" smtClean="0"/>
              <a:t>1.rel</a:t>
            </a:r>
            <a:r>
              <a:rPr lang="de-DE" sz="1200"/>
              <a:t>.: </a:t>
            </a:r>
            <a:r>
              <a:rPr lang="de-DE" sz="1200" err="1"/>
              <a:t>individuum_als_ich</a:t>
            </a:r>
            <a:r>
              <a:rPr lang="de-DE" sz="1200"/>
              <a:t>&lt;==|==&gt;einer</a:t>
            </a:r>
          </a:p>
          <a:p>
            <a:r>
              <a:rPr lang="de-DE" sz="1200" smtClean="0"/>
              <a:t>       </a:t>
            </a:r>
            <a:r>
              <a:rPr lang="de-DE" sz="1200" err="1" smtClean="0"/>
              <a:t>2.rel</a:t>
            </a:r>
            <a:r>
              <a:rPr lang="de-DE" sz="1200"/>
              <a:t>.: </a:t>
            </a:r>
            <a:r>
              <a:rPr lang="de-DE" sz="1200" err="1"/>
              <a:t>individuum_als_ich</a:t>
            </a:r>
            <a:r>
              <a:rPr lang="de-DE" sz="1200"/>
              <a:t>&lt;==|==&gt;wenige</a:t>
            </a:r>
          </a:p>
          <a:p>
            <a:r>
              <a:rPr lang="de-DE" sz="1200" smtClean="0"/>
              <a:t>       </a:t>
            </a:r>
            <a:r>
              <a:rPr lang="de-DE" sz="1200" err="1" smtClean="0"/>
              <a:t>3.rel</a:t>
            </a:r>
            <a:r>
              <a:rPr lang="de-DE" sz="1200"/>
              <a:t>.: einer&lt;==|==&gt;wenige</a:t>
            </a:r>
          </a:p>
          <a:p>
            <a:r>
              <a:rPr lang="de-DE" sz="1200" err="1" smtClean="0"/>
              <a:t>graphik</a:t>
            </a:r>
            <a:r>
              <a:rPr lang="de-DE" sz="1200"/>
              <a:t>: </a:t>
            </a:r>
            <a:r>
              <a:rPr lang="de-DE" sz="1200" err="1" smtClean="0"/>
              <a:t>003c</a:t>
            </a:r>
            <a:endParaRPr lang="de-DE" sz="1200" smtClean="0"/>
          </a:p>
          <a:p>
            <a:endParaRPr lang="de-DE" sz="120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81128"/>
            <a:ext cx="2806700" cy="159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9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09   </a:t>
            </a:r>
            <a:r>
              <a:rPr lang="sv-SE"/>
              <a:t/>
            </a:r>
            <a:br>
              <a:rPr lang="sv-SE"/>
            </a:b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/>
              <a:t>Die soziale </a:t>
            </a:r>
            <a:r>
              <a:rPr lang="de-DE" sz="1800" err="1"/>
              <a:t>beziehung</a:t>
            </a:r>
            <a:r>
              <a:rPr lang="de-DE" sz="1800"/>
              <a:t>: A&lt;==&gt;B, und das vermittelnde ding der </a:t>
            </a:r>
            <a:r>
              <a:rPr lang="de-DE" sz="1800" err="1"/>
              <a:t>welt</a:t>
            </a:r>
            <a:r>
              <a:rPr lang="de-DE" sz="1800"/>
              <a:t>:_n(=</a:t>
            </a:r>
            <a:r>
              <a:rPr lang="de-DE" sz="1800" err="1"/>
              <a:t>freiheit</a:t>
            </a:r>
            <a:r>
              <a:rPr lang="de-DE" sz="1800"/>
              <a:t>)</a:t>
            </a:r>
          </a:p>
          <a:p>
            <a:r>
              <a:rPr lang="de-DE" sz="1200" err="1"/>
              <a:t>graphik</a:t>
            </a:r>
            <a:r>
              <a:rPr lang="de-DE" sz="1200"/>
              <a:t>: </a:t>
            </a:r>
            <a:r>
              <a:rPr lang="de-DE" sz="1200" smtClean="0"/>
              <a:t>001</a:t>
            </a:r>
          </a:p>
          <a:p>
            <a:endParaRPr lang="de-DE" sz="1200"/>
          </a:p>
          <a:p>
            <a:endParaRPr lang="de-DE" sz="120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665633"/>
            <a:ext cx="2092325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31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10   </a:t>
            </a:r>
            <a:endParaRPr lang="sv-S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de-DE" sz="2400"/>
              <a:t>das </a:t>
            </a:r>
            <a:r>
              <a:rPr lang="de-DE" sz="2400" err="1"/>
              <a:t>bild</a:t>
            </a:r>
            <a:r>
              <a:rPr lang="de-DE" sz="2400"/>
              <a:t> mit den drei </a:t>
            </a:r>
            <a:r>
              <a:rPr lang="de-DE" sz="2400" err="1"/>
              <a:t>graphiken</a:t>
            </a:r>
            <a:r>
              <a:rPr lang="de-DE" sz="2400"/>
              <a:t>(</a:t>
            </a:r>
            <a:r>
              <a:rPr lang="de-DE" sz="2400" err="1"/>
              <a:t>weltformel</a:t>
            </a:r>
            <a:r>
              <a:rPr lang="de-DE" sz="2400" smtClean="0"/>
              <a:t>)</a:t>
            </a:r>
          </a:p>
          <a:p>
            <a:endParaRPr lang="de-DE" sz="2400"/>
          </a:p>
          <a:p>
            <a:r>
              <a:rPr lang="de-DE" sz="1800"/>
              <a:t>Das </a:t>
            </a:r>
            <a:r>
              <a:rPr lang="de-DE" sz="1800" err="1"/>
              <a:t>individuum</a:t>
            </a:r>
            <a:r>
              <a:rPr lang="de-DE" sz="1800"/>
              <a:t> als ich </a:t>
            </a:r>
            <a:endParaRPr lang="de-DE" sz="1800" smtClean="0"/>
          </a:p>
          <a:p>
            <a:r>
              <a:rPr lang="de-DE" sz="1800" smtClean="0"/>
              <a:t>und </a:t>
            </a:r>
            <a:r>
              <a:rPr lang="de-DE" sz="1800"/>
              <a:t>seine bürgerlichen </a:t>
            </a:r>
            <a:r>
              <a:rPr lang="de-DE" sz="1800" err="1"/>
              <a:t>freiheiten</a:t>
            </a:r>
            <a:r>
              <a:rPr lang="de-DE" sz="1800"/>
              <a:t> im </a:t>
            </a:r>
            <a:r>
              <a:rPr lang="de-DE" sz="1800" err="1"/>
              <a:t>spannungsfeld</a:t>
            </a:r>
            <a:r>
              <a:rPr lang="de-DE" sz="1800"/>
              <a:t>: einer, wenige, alle.</a:t>
            </a:r>
          </a:p>
          <a:p>
            <a:r>
              <a:rPr lang="de-DE" sz="1200" err="1"/>
              <a:t>bild</a:t>
            </a:r>
            <a:r>
              <a:rPr lang="de-DE" sz="1200"/>
              <a:t>: 004 </a:t>
            </a:r>
            <a:endParaRPr lang="de-DE" sz="1200" smtClean="0"/>
          </a:p>
          <a:p>
            <a:endParaRPr lang="de-DE" sz="120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243" y="3861048"/>
            <a:ext cx="2620963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29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1800"/>
              <a:t>34. Int.Kongress(IHG),2022/Zadar/Kroatien.)  ---blatt: </a:t>
            </a:r>
            <a:r>
              <a:rPr lang="sv-SE" sz="1800" smtClean="0"/>
              <a:t>11</a:t>
            </a:r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r>
              <a:rPr lang="de-DE" sz="2400"/>
              <a:t>Gliederung:</a:t>
            </a:r>
            <a:r>
              <a:rPr lang="de-DE"/>
              <a:t> </a:t>
            </a:r>
          </a:p>
          <a:p>
            <a:endParaRPr lang="de-DE"/>
          </a:p>
          <a:p>
            <a:r>
              <a:rPr lang="de-DE" sz="1600"/>
              <a:t>3. 	</a:t>
            </a:r>
            <a:r>
              <a:rPr lang="de-DE" sz="1600" b="1"/>
              <a:t>schluss</a:t>
            </a:r>
          </a:p>
          <a:p>
            <a:r>
              <a:rPr lang="de-DE" sz="1200"/>
              <a:t>3.1	die funktion des eigentums/besitz des weltdings: x.</a:t>
            </a:r>
          </a:p>
          <a:p>
            <a:r>
              <a:rPr lang="de-DE" sz="1200"/>
              <a:t>3.2	die funktion des wegs, auf dem die freiheit gelebt werden kann.</a:t>
            </a:r>
          </a:p>
          <a:p>
            <a:endParaRPr lang="de-DE" smtClean="0"/>
          </a:p>
          <a:p>
            <a:endParaRPr lang="de-DE"/>
          </a:p>
          <a:p>
            <a:endParaRPr lang="de-DE" smtClean="0"/>
          </a:p>
          <a:p>
            <a:r>
              <a:rPr lang="de-DE" sz="1400"/>
              <a:t>(Der dem vortrag zugrunde liegende essay ist einsehbar auf meiner Homepage (ab Oktober 2022)</a:t>
            </a:r>
          </a:p>
          <a:p>
            <a:r>
              <a:rPr lang="de-DE" sz="1400"/>
              <a:t>//==&gt; www.ur-philosph.de./  //==&gt; bibliographie/signatur: 038:freiheit </a:t>
            </a:r>
            <a:r>
              <a:rPr lang="de-DE" sz="1400" smtClean="0"/>
              <a:t>.)</a:t>
            </a: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12202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537</Words>
  <Application>Microsoft Office PowerPoint</Application>
  <PresentationFormat>Bildschirmpräsentation (4:3)</PresentationFormat>
  <Paragraphs>129</Paragraphs>
  <Slides>13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Larissa</vt:lpstr>
      <vt:lpstr>34. Int.Kongress(IHG),2022/Zadar/Kroatien.)  ---blatt: 01</vt:lpstr>
      <vt:lpstr>34. Int.Kongress(IHG),2022/Zadar/Kroatien.)  --blatt: 02</vt:lpstr>
      <vt:lpstr>34. Int.Kongress(IHG),2022/Zadar/Kroatien.)  ---blatt: 03 </vt:lpstr>
      <vt:lpstr>34. Int.Kongress(IHG),2022/Zadar/Kroatien.)  ---blatt: 04</vt:lpstr>
      <vt:lpstr>34. Int.Kongress(IHG),2022/Zadar/Kroatien.)  ---blatt: 05</vt:lpstr>
      <vt:lpstr>34. Int.Kongress(IHG),2022/Zadar/Kroatien.)  ---blatt: 06  </vt:lpstr>
      <vt:lpstr>34. Int.Kongress(IHG),2022/Zadar/Kroatien.)  ---blatt: 07  </vt:lpstr>
      <vt:lpstr>34. Int.Kongress(IHG),2022/Zadar/Kroatien.)  ---blatt: 08a  </vt:lpstr>
      <vt:lpstr>34. Int.Kongress(IHG),2022/Zadar/Kroatien.)  ---blatt: 08b    </vt:lpstr>
      <vt:lpstr>34. Int.Kongress(IHG),2022/Zadar/Kroatien.)  ---blatt: 08c</vt:lpstr>
      <vt:lpstr>34. Int.Kongress(IHG),2022/Zadar/Kroatien.)  ---blatt: 09    </vt:lpstr>
      <vt:lpstr>34. Int.Kongress(IHG),2022/Zadar/Kroatien.)  ---blatt: 10   </vt:lpstr>
      <vt:lpstr>34. Int.Kongress(IHG),2022/Zadar/Kroatien.)  ---blatt: 11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34. Int.Kongress(IHG),2022/Zadar/Kroatien.)  ---blatt: 01</dc:title>
  <dc:creator>Dr.Ulrich Richter</dc:creator>
  <cp:lastModifiedBy>Dr.Ulrich Richter</cp:lastModifiedBy>
  <cp:revision>27</cp:revision>
  <dcterms:created xsi:type="dcterms:W3CDTF">2022-07-24T09:18:48Z</dcterms:created>
  <dcterms:modified xsi:type="dcterms:W3CDTF">2022-10-26T15:45:20Z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